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6.xml" ContentType="application/vnd.openxmlformats-officedocument.presentationml.tags+xml"/>
  <Override PartName="/ppt/notesSlides/notesSlide53.xml" ContentType="application/vnd.openxmlformats-officedocument.presentationml.notesSlide+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18"/>
  </p:notesMasterIdLst>
  <p:handoutMasterIdLst>
    <p:handoutMasterId r:id="rId119"/>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25" r:id="rId72"/>
    <p:sldId id="1026" r:id="rId73"/>
    <p:sldId id="1027" r:id="rId74"/>
    <p:sldId id="1028" r:id="rId75"/>
    <p:sldId id="1029" r:id="rId76"/>
    <p:sldId id="1030" r:id="rId77"/>
    <p:sldId id="1031" r:id="rId78"/>
    <p:sldId id="1052" r:id="rId79"/>
    <p:sldId id="1048" r:id="rId80"/>
    <p:sldId id="1044" r:id="rId81"/>
    <p:sldId id="1047" r:id="rId82"/>
    <p:sldId id="1045" r:id="rId83"/>
    <p:sldId id="1046" r:id="rId84"/>
    <p:sldId id="1016" r:id="rId85"/>
    <p:sldId id="960" r:id="rId86"/>
    <p:sldId id="939" r:id="rId87"/>
    <p:sldId id="1032" r:id="rId88"/>
    <p:sldId id="971" r:id="rId89"/>
    <p:sldId id="1033" r:id="rId90"/>
    <p:sldId id="969" r:id="rId91"/>
    <p:sldId id="1017" r:id="rId92"/>
    <p:sldId id="1020" r:id="rId93"/>
    <p:sldId id="1021" r:id="rId94"/>
    <p:sldId id="1022" r:id="rId95"/>
    <p:sldId id="1023" r:id="rId96"/>
    <p:sldId id="1054" r:id="rId97"/>
    <p:sldId id="1024" r:id="rId98"/>
    <p:sldId id="730" r:id="rId99"/>
    <p:sldId id="789" r:id="rId100"/>
    <p:sldId id="765" r:id="rId101"/>
    <p:sldId id="1012" r:id="rId102"/>
    <p:sldId id="1013" r:id="rId103"/>
    <p:sldId id="1014" r:id="rId104"/>
    <p:sldId id="1015" r:id="rId105"/>
    <p:sldId id="815" r:id="rId106"/>
    <p:sldId id="816" r:id="rId107"/>
    <p:sldId id="1018" r:id="rId108"/>
    <p:sldId id="1055" r:id="rId109"/>
    <p:sldId id="1056" r:id="rId110"/>
    <p:sldId id="1053" r:id="rId111"/>
    <p:sldId id="1043" r:id="rId112"/>
    <p:sldId id="1035" r:id="rId113"/>
    <p:sldId id="1036" r:id="rId114"/>
    <p:sldId id="1034" r:id="rId115"/>
    <p:sldId id="1019" r:id="rId116"/>
    <p:sldId id="426" r:id="rId117"/>
  </p:sldIdLst>
  <p:sldSz cx="9144000" cy="6858000" type="screen4x3"/>
  <p:notesSz cx="7315200" cy="9601200"/>
  <p:custDataLst>
    <p:tags r:id="rId120"/>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25"/>
            <p14:sldId id="1026"/>
            <p14:sldId id="1027"/>
            <p14:sldId id="1028"/>
            <p14:sldId id="1029"/>
            <p14:sldId id="1030"/>
            <p14:sldId id="1031"/>
            <p14:sldId id="1052"/>
            <p14:sldId id="1048"/>
            <p14:sldId id="1044"/>
            <p14:sldId id="1047"/>
            <p14:sldId id="1045"/>
            <p14:sldId id="1046"/>
            <p14:sldId id="1016"/>
            <p14:sldId id="960"/>
            <p14:sldId id="939"/>
            <p14:sldId id="1032"/>
            <p14:sldId id="971"/>
            <p14:sldId id="1033"/>
            <p14:sldId id="969"/>
            <p14:sldId id="1017"/>
            <p14:sldId id="1020"/>
            <p14:sldId id="1021"/>
            <p14:sldId id="1022"/>
            <p14:sldId id="1023"/>
            <p14:sldId id="1054"/>
            <p14:sldId id="1024"/>
            <p14:sldId id="730"/>
            <p14:sldId id="789"/>
            <p14:sldId id="765"/>
            <p14:sldId id="1012"/>
            <p14:sldId id="1013"/>
            <p14:sldId id="1014"/>
            <p14:sldId id="1015"/>
            <p14:sldId id="815"/>
            <p14:sldId id="816"/>
            <p14:sldId id="1018"/>
            <p14:sldId id="1055"/>
            <p14:sldId id="1056"/>
            <p14:sldId id="1053"/>
            <p14:sldId id="1043"/>
            <p14:sldId id="1035"/>
            <p14:sldId id="1036"/>
            <p14:sldId id="1034"/>
            <p14:sldId id="1019"/>
            <p14:sldId id="426"/>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17" autoAdjust="0"/>
    <p:restoredTop sz="86423" autoAdjust="0"/>
  </p:normalViewPr>
  <p:slideViewPr>
    <p:cSldViewPr>
      <p:cViewPr varScale="1">
        <p:scale>
          <a:sx n="131" d="100"/>
          <a:sy n="131" d="100"/>
        </p:scale>
        <p:origin x="1760"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3" d="2"/>
        <a:sy n="3" d="2"/>
      </p:scale>
      <p:origin x="0" y="0"/>
    </p:cViewPr>
  </p:notesTextViewPr>
  <p:sorterViewPr>
    <p:cViewPr varScale="1">
      <p:scale>
        <a:sx n="100" d="100"/>
        <a:sy n="100" d="100"/>
      </p:scale>
      <p:origin x="0" y="-8216"/>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handoutMaster" Target="handoutMasters/handout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9" Type="http://schemas.openxmlformats.org/officeDocument/2006/relationships/slide" Target="slides/slide87.xml"/><Relationship Id="rId21" Type="http://schemas.openxmlformats.org/officeDocument/2006/relationships/slide" Target="slides/slide46.xml"/><Relationship Id="rId34" Type="http://schemas.openxmlformats.org/officeDocument/2006/relationships/slide" Target="slides/slide82.xml"/><Relationship Id="rId7" Type="http://schemas.openxmlformats.org/officeDocument/2006/relationships/slide" Target="slides/slide32.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6.xml"/><Relationship Id="rId41" Type="http://schemas.openxmlformats.org/officeDocument/2006/relationships/slide" Target="slides/slide103.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9.xml"/><Relationship Id="rId37" Type="http://schemas.openxmlformats.org/officeDocument/2006/relationships/slide" Target="slides/slide85.xml"/><Relationship Id="rId40" Type="http://schemas.openxmlformats.org/officeDocument/2006/relationships/slide" Target="slides/slide102.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36" Type="http://schemas.openxmlformats.org/officeDocument/2006/relationships/slide" Target="slides/slide84.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8.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7.xml"/><Relationship Id="rId35" Type="http://schemas.openxmlformats.org/officeDocument/2006/relationships/slide" Target="slides/slide83.xml"/><Relationship Id="rId8" Type="http://schemas.openxmlformats.org/officeDocument/2006/relationships/slide" Target="slides/slide33.xml"/><Relationship Id="rId3" Type="http://schemas.openxmlformats.org/officeDocument/2006/relationships/slide" Target="slides/slide28.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80.xml"/><Relationship Id="rId3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‹Nr.›</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‹Nr.›</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68</a:t>
            </a:fld>
            <a:endParaRPr lang="en-US" dirty="0"/>
          </a:p>
        </p:txBody>
      </p:sp>
    </p:spTree>
    <p:extLst>
      <p:ext uri="{BB962C8B-B14F-4D97-AF65-F5344CB8AC3E}">
        <p14:creationId xmlns:p14="http://schemas.microsoft.com/office/powerpoint/2010/main" val="223112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69</a:t>
            </a:fld>
            <a:endParaRPr lang="en-US" dirty="0"/>
          </a:p>
        </p:txBody>
      </p:sp>
    </p:spTree>
    <p:extLst>
      <p:ext uri="{BB962C8B-B14F-4D97-AF65-F5344CB8AC3E}">
        <p14:creationId xmlns:p14="http://schemas.microsoft.com/office/powerpoint/2010/main" val="4284474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70</a:t>
            </a:fld>
            <a:endParaRPr lang="en-US" dirty="0"/>
          </a:p>
        </p:txBody>
      </p:sp>
    </p:spTree>
    <p:extLst>
      <p:ext uri="{BB962C8B-B14F-4D97-AF65-F5344CB8AC3E}">
        <p14:creationId xmlns:p14="http://schemas.microsoft.com/office/powerpoint/2010/main" val="2507506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74</a:t>
            </a:fld>
            <a:endParaRPr lang="en-US" dirty="0"/>
          </a:p>
        </p:txBody>
      </p:sp>
    </p:spTree>
    <p:extLst>
      <p:ext uri="{BB962C8B-B14F-4D97-AF65-F5344CB8AC3E}">
        <p14:creationId xmlns:p14="http://schemas.microsoft.com/office/powerpoint/2010/main" val="1771774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75</a:t>
            </a:fld>
            <a:endParaRPr lang="en-US" dirty="0"/>
          </a:p>
        </p:txBody>
      </p:sp>
    </p:spTree>
    <p:extLst>
      <p:ext uri="{BB962C8B-B14F-4D97-AF65-F5344CB8AC3E}">
        <p14:creationId xmlns:p14="http://schemas.microsoft.com/office/powerpoint/2010/main" val="2505110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95</a:t>
            </a:fld>
            <a:endParaRPr lang="en-US" dirty="0"/>
          </a:p>
        </p:txBody>
      </p:sp>
    </p:spTree>
    <p:extLst>
      <p:ext uri="{BB962C8B-B14F-4D97-AF65-F5344CB8AC3E}">
        <p14:creationId xmlns:p14="http://schemas.microsoft.com/office/powerpoint/2010/main" val="4275793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96</a:t>
            </a:fld>
            <a:endParaRPr lang="en-US" dirty="0"/>
          </a:p>
        </p:txBody>
      </p:sp>
    </p:spTree>
    <p:extLst>
      <p:ext uri="{BB962C8B-B14F-4D97-AF65-F5344CB8AC3E}">
        <p14:creationId xmlns:p14="http://schemas.microsoft.com/office/powerpoint/2010/main" val="142300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97</a:t>
            </a:fld>
            <a:endParaRPr lang="en-US" dirty="0"/>
          </a:p>
        </p:txBody>
      </p:sp>
    </p:spTree>
    <p:extLst>
      <p:ext uri="{BB962C8B-B14F-4D97-AF65-F5344CB8AC3E}">
        <p14:creationId xmlns:p14="http://schemas.microsoft.com/office/powerpoint/2010/main" val="3513144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101</a:t>
            </a:fld>
            <a:endParaRPr lang="en-US" dirty="0"/>
          </a:p>
        </p:txBody>
      </p:sp>
    </p:spTree>
    <p:extLst>
      <p:ext uri="{BB962C8B-B14F-4D97-AF65-F5344CB8AC3E}">
        <p14:creationId xmlns:p14="http://schemas.microsoft.com/office/powerpoint/2010/main" val="2242361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2424180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107</a:t>
            </a:fld>
            <a:endParaRPr lang="en-US" dirty="0"/>
          </a:p>
        </p:txBody>
      </p:sp>
    </p:spTree>
    <p:extLst>
      <p:ext uri="{BB962C8B-B14F-4D97-AF65-F5344CB8AC3E}">
        <p14:creationId xmlns:p14="http://schemas.microsoft.com/office/powerpoint/2010/main" val="145997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‹Nr.›</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‹Nr.›</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8.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7.tiff"/></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2.tiff"/></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hemeOverride" Target="../theme/themeOverride1.xml"/><Relationship Id="rId4"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5.bin"/><Relationship Id="rId5" Type="http://schemas.openxmlformats.org/officeDocument/2006/relationships/image" Target="../media/image52.emf"/><Relationship Id="rId4" Type="http://schemas.openxmlformats.org/officeDocument/2006/relationships/oleObject" Target="../embeddings/oleObject44.bin"/></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5.bin"/><Relationship Id="rId5" Type="http://schemas.openxmlformats.org/officeDocument/2006/relationships/image" Target="../media/image52.emf"/><Relationship Id="rId4" Type="http://schemas.openxmlformats.org/officeDocument/2006/relationships/oleObject" Target="../embeddings/oleObject44.bin"/></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23075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13"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42917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153410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4090562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extLst/>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14781898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Tree>
    <p:extLst>
      <p:ext uri="{BB962C8B-B14F-4D97-AF65-F5344CB8AC3E}">
        <p14:creationId xmlns:p14="http://schemas.microsoft.com/office/powerpoint/2010/main" val="3004135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pic>
        <p:nvPicPr>
          <p:cNvPr id="8" name="Picture 97" descr="Machine generated alternative text:&#10;Initiate &#10;Harmony, &#10;TCPIP and &#10;Application &#10;Print resulting &#10;JSON and &#10;Current &#10;Weather of &#10;chose city &#10;Choose City &#10;to retrieve &#10;data from &#10;Parse &#10;retrieved &#10;JSON data &#10;Choose &#10;which City &#10;to retrieve &#10;data from ">
            <a:extLst>
              <a:ext uri="{FF2B5EF4-FFF2-40B4-BE49-F238E27FC236}">
                <a16:creationId xmlns:a16="http://schemas.microsoft.com/office/drawing/2014/main" id="{49A88C5D-21DA-B743-B1D2-A71C128220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327571" cy="4343400"/>
          </a:xfrm>
          <a:prstGeom prst="rect">
            <a:avLst/>
          </a:prstGeom>
          <a:noFill/>
          <a:ln>
            <a:noFill/>
          </a:ln>
        </p:spPr>
      </p:pic>
    </p:spTree>
    <p:extLst>
      <p:ext uri="{BB962C8B-B14F-4D97-AF65-F5344CB8AC3E}">
        <p14:creationId xmlns:p14="http://schemas.microsoft.com/office/powerpoint/2010/main" val="30092685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6" name="Grafik 5">
            <a:extLst>
              <a:ext uri="{FF2B5EF4-FFF2-40B4-BE49-F238E27FC236}">
                <a16:creationId xmlns:a16="http://schemas.microsoft.com/office/drawing/2014/main" id="{89A6B66A-B10F-564E-8C1D-793C3A8128D5}"/>
              </a:ext>
            </a:extLst>
          </p:cNvPr>
          <p:cNvPicPr/>
          <p:nvPr/>
        </p:nvPicPr>
        <p:blipFill>
          <a:blip r:embed="rId3"/>
          <a:stretch>
            <a:fillRect/>
          </a:stretch>
        </p:blipFill>
        <p:spPr>
          <a:xfrm>
            <a:off x="114300" y="762000"/>
            <a:ext cx="8915400" cy="6350862"/>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spTree>
    <p:extLst>
      <p:ext uri="{BB962C8B-B14F-4D97-AF65-F5344CB8AC3E}">
        <p14:creationId xmlns:p14="http://schemas.microsoft.com/office/powerpoint/2010/main" val="213670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2743200"/>
            <a:ext cx="7698921" cy="2167618"/>
          </a:xfrm>
        </p:spPr>
        <p:txBody>
          <a:bodyPr/>
          <a:lstStyle/>
          <a:p>
            <a:pPr algn="ctr"/>
            <a:r>
              <a:rPr lang="de-DE" sz="4000" dirty="0"/>
              <a:t>A TCP </a:t>
            </a:r>
            <a:r>
              <a:rPr lang="de-DE" sz="4000" dirty="0" err="1"/>
              <a:t>programmer</a:t>
            </a:r>
            <a:r>
              <a:rPr lang="de-DE" sz="4000" dirty="0"/>
              <a:t> </a:t>
            </a:r>
            <a:r>
              <a:rPr lang="de-DE" sz="4000" dirty="0" err="1"/>
              <a:t>without</a:t>
            </a:r>
            <a:r>
              <a:rPr lang="de-DE" sz="4000" dirty="0"/>
              <a:t> a Traffic Analyzer Tool </a:t>
            </a:r>
            <a:r>
              <a:rPr lang="de-DE" sz="4000" dirty="0" err="1"/>
              <a:t>is</a:t>
            </a:r>
            <a:r>
              <a:rPr lang="de-DE" sz="4000" dirty="0"/>
              <a:t> like a Electronic Developer </a:t>
            </a:r>
            <a:r>
              <a:rPr lang="de-DE" sz="4000" dirty="0" err="1"/>
              <a:t>without</a:t>
            </a:r>
            <a:r>
              <a:rPr lang="de-DE" sz="4000" dirty="0"/>
              <a:t> an </a:t>
            </a:r>
            <a:r>
              <a:rPr lang="de-DE" sz="4000" dirty="0" err="1"/>
              <a:t>Oscilloscope</a:t>
            </a:r>
            <a:r>
              <a:rPr lang="de-DE" sz="4000" dirty="0"/>
              <a:t>:</a:t>
            </a:r>
            <a:br>
              <a:rPr lang="de-DE" sz="4000" dirty="0"/>
            </a:br>
            <a:br>
              <a:rPr lang="de-DE" sz="4000" dirty="0"/>
            </a:br>
            <a:r>
              <a:rPr lang="de-DE" sz="4000" dirty="0"/>
              <a:t>He </a:t>
            </a:r>
            <a:r>
              <a:rPr lang="de-DE" sz="4000" dirty="0" err="1"/>
              <a:t>or</a:t>
            </a:r>
            <a:r>
              <a:rPr lang="de-DE" sz="4000" dirty="0"/>
              <a:t> </a:t>
            </a:r>
            <a:r>
              <a:rPr lang="de-DE" sz="4000" dirty="0" err="1"/>
              <a:t>she</a:t>
            </a:r>
            <a:r>
              <a:rPr lang="de-DE" sz="4000" dirty="0"/>
              <a:t> </a:t>
            </a:r>
            <a:r>
              <a:rPr lang="de-DE" sz="4000" dirty="0" err="1"/>
              <a:t>is</a:t>
            </a:r>
            <a:r>
              <a:rPr lang="de-DE" sz="4000" dirty="0"/>
              <a:t> </a:t>
            </a:r>
            <a:r>
              <a:rPr lang="de-DE" sz="4000" dirty="0" err="1"/>
              <a:t>then</a:t>
            </a:r>
            <a:r>
              <a:rPr lang="de-DE" sz="4000" dirty="0"/>
              <a:t> Blind</a:t>
            </a:r>
            <a:endParaRPr lang="en-US" sz="6000" dirty="0"/>
          </a:p>
        </p:txBody>
      </p:sp>
    </p:spTree>
    <p:custDataLst>
      <p:tags r:id="rId1"/>
    </p:custDataLst>
    <p:extLst>
      <p:ext uri="{BB962C8B-B14F-4D97-AF65-F5344CB8AC3E}">
        <p14:creationId xmlns:p14="http://schemas.microsoft.com/office/powerpoint/2010/main" val="4111458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2737"/>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4114800"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37"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BB142F78-D1AC-4C49-ADE3-D6CE3B12609F}"/>
              </a:ext>
            </a:extLst>
          </p:cNvPr>
          <p:cNvSpPr>
            <a:spLocks noGrp="1"/>
          </p:cNvSpPr>
          <p:nvPr>
            <p:ph type="title"/>
          </p:nvPr>
        </p:nvSpPr>
        <p:spPr>
          <a:xfrm>
            <a:off x="1219200" y="304800"/>
            <a:ext cx="7772400" cy="628650"/>
          </a:xfrm>
        </p:spPr>
        <p:txBody>
          <a:bodyPr/>
          <a:lstStyle/>
          <a:p>
            <a:r>
              <a:rPr lang="en-AU" dirty="0"/>
              <a:t>Wireshark Filter</a:t>
            </a:r>
          </a:p>
        </p:txBody>
      </p:sp>
      <p:pic>
        <p:nvPicPr>
          <p:cNvPr id="2" name="Grafik 1">
            <a:extLst>
              <a:ext uri="{FF2B5EF4-FFF2-40B4-BE49-F238E27FC236}">
                <a16:creationId xmlns:a16="http://schemas.microsoft.com/office/drawing/2014/main" id="{1B11A1CC-3F6E-8445-B7CA-06DF23FCCDD2}"/>
              </a:ext>
            </a:extLst>
          </p:cNvPr>
          <p:cNvPicPr>
            <a:picLocks noChangeAspect="1"/>
          </p:cNvPicPr>
          <p:nvPr/>
        </p:nvPicPr>
        <p:blipFill>
          <a:blip r:embed="rId3"/>
          <a:stretch>
            <a:fillRect/>
          </a:stretch>
        </p:blipFill>
        <p:spPr>
          <a:xfrm>
            <a:off x="1048468" y="838200"/>
            <a:ext cx="7047064" cy="5929526"/>
          </a:xfrm>
          <a:prstGeom prst="rect">
            <a:avLst/>
          </a:prstGeom>
        </p:spPr>
      </p:pic>
      <p:sp>
        <p:nvSpPr>
          <p:cNvPr id="6" name="Rechteck 5">
            <a:extLst>
              <a:ext uri="{FF2B5EF4-FFF2-40B4-BE49-F238E27FC236}">
                <a16:creationId xmlns:a16="http://schemas.microsoft.com/office/drawing/2014/main" id="{04212ECE-1867-C147-9776-E530240BD539}"/>
              </a:ext>
            </a:extLst>
          </p:cNvPr>
          <p:cNvSpPr/>
          <p:nvPr/>
        </p:nvSpPr>
        <p:spPr bwMode="auto">
          <a:xfrm>
            <a:off x="2362200" y="2286000"/>
            <a:ext cx="44196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de-DE" dirty="0" err="1"/>
              <a:t>eth.addr</a:t>
            </a:r>
            <a:r>
              <a:rPr lang="de-DE" dirty="0"/>
              <a:t> == fc:c2:3d:0c:20:44</a:t>
            </a:r>
            <a:endParaRPr kumimoji="0" lang="de-DE" sz="1800" b="1"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769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2" name="Grafik 1">
            <a:extLst>
              <a:ext uri="{FF2B5EF4-FFF2-40B4-BE49-F238E27FC236}">
                <a16:creationId xmlns:a16="http://schemas.microsoft.com/office/drawing/2014/main" id="{27E5F692-FC09-6B4F-9EF3-7FE1FCC8214C}"/>
              </a:ext>
            </a:extLst>
          </p:cNvPr>
          <p:cNvPicPr>
            <a:picLocks noChangeAspect="1"/>
          </p:cNvPicPr>
          <p:nvPr/>
        </p:nvPicPr>
        <p:blipFill>
          <a:blip r:embed="rId3"/>
          <a:stretch>
            <a:fillRect/>
          </a:stretch>
        </p:blipFill>
        <p:spPr>
          <a:xfrm>
            <a:off x="1120766" y="891381"/>
            <a:ext cx="7054268" cy="5935587"/>
          </a:xfrm>
          <a:prstGeom prst="rect">
            <a:avLst/>
          </a:prstGeom>
        </p:spPr>
      </p:pic>
      <p:sp>
        <p:nvSpPr>
          <p:cNvPr id="7" name="Title 1">
            <a:extLst>
              <a:ext uri="{FF2B5EF4-FFF2-40B4-BE49-F238E27FC236}">
                <a16:creationId xmlns:a16="http://schemas.microsoft.com/office/drawing/2014/main" id="{E4E76085-E0B4-A243-8E49-81C8AF768374}"/>
              </a:ext>
            </a:extLst>
          </p:cNvPr>
          <p:cNvSpPr>
            <a:spLocks noGrp="1"/>
          </p:cNvSpPr>
          <p:nvPr>
            <p:ph type="title"/>
          </p:nvPr>
        </p:nvSpPr>
        <p:spPr>
          <a:xfrm>
            <a:off x="1219200" y="304800"/>
            <a:ext cx="7772400" cy="628650"/>
          </a:xfrm>
        </p:spPr>
        <p:txBody>
          <a:bodyPr/>
          <a:lstStyle/>
          <a:p>
            <a:r>
              <a:rPr lang="en-AU" dirty="0"/>
              <a:t>Payload Data</a:t>
            </a:r>
          </a:p>
        </p:txBody>
      </p:sp>
      <p:pic>
        <p:nvPicPr>
          <p:cNvPr id="6" name="Grafik 5">
            <a:extLst>
              <a:ext uri="{FF2B5EF4-FFF2-40B4-BE49-F238E27FC236}">
                <a16:creationId xmlns:a16="http://schemas.microsoft.com/office/drawing/2014/main" id="{F1CFBF82-C857-114A-A58D-146DFF9FEA0F}"/>
              </a:ext>
            </a:extLst>
          </p:cNvPr>
          <p:cNvPicPr>
            <a:picLocks noChangeAspect="1"/>
          </p:cNvPicPr>
          <p:nvPr/>
        </p:nvPicPr>
        <p:blipFill>
          <a:blip r:embed="rId4"/>
          <a:stretch>
            <a:fillRect/>
          </a:stretch>
        </p:blipFill>
        <p:spPr>
          <a:xfrm>
            <a:off x="75900" y="1020762"/>
            <a:ext cx="9144000" cy="5325894"/>
          </a:xfrm>
          <a:prstGeom prst="rect">
            <a:avLst/>
          </a:prstGeom>
        </p:spPr>
      </p:pic>
    </p:spTree>
    <p:extLst>
      <p:ext uri="{BB962C8B-B14F-4D97-AF65-F5344CB8AC3E}">
        <p14:creationId xmlns:p14="http://schemas.microsoft.com/office/powerpoint/2010/main" val="8368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249031"/>
            <a:ext cx="8534429" cy="2246769"/>
          </a:xfrm>
          <a:prstGeom prst="rect">
            <a:avLst/>
          </a:prstGeom>
          <a:noFill/>
        </p:spPr>
        <p:txBody>
          <a:bodyPr wrap="square" rtlCol="0">
            <a:spAutoFit/>
          </a:bodyPr>
          <a:lstStyle/>
          <a:p>
            <a:r>
              <a:rPr lang="de-DE" sz="2800" b="1" dirty="0" err="1"/>
              <a:t>Many</a:t>
            </a:r>
            <a:r>
              <a:rPr lang="de-DE" sz="2800" b="1" dirty="0"/>
              <a:t> </a:t>
            </a:r>
            <a:r>
              <a:rPr lang="de-DE" sz="2800" b="1" dirty="0" err="1"/>
              <a:t>thanks</a:t>
            </a:r>
            <a:r>
              <a:rPr lang="de-DE" sz="2800" b="1" dirty="0"/>
              <a:t> </a:t>
            </a:r>
            <a:r>
              <a:rPr lang="de-DE" sz="2800" b="1" dirty="0" err="1"/>
              <a:t>for</a:t>
            </a:r>
            <a:r>
              <a:rPr lang="de-DE" sz="2800" b="1" dirty="0"/>
              <a:t> </a:t>
            </a:r>
            <a:r>
              <a:rPr lang="de-DE" sz="2800" b="1" dirty="0" err="1"/>
              <a:t>attending</a:t>
            </a:r>
            <a:r>
              <a:rPr lang="de-DE" sz="2800" b="1" dirty="0"/>
              <a:t> </a:t>
            </a:r>
            <a:r>
              <a:rPr lang="de-DE" sz="2800" b="1" dirty="0" err="1"/>
              <a:t>this</a:t>
            </a:r>
            <a:r>
              <a:rPr lang="de-DE" sz="2800" b="1" dirty="0"/>
              <a:t> </a:t>
            </a:r>
            <a:r>
              <a:rPr lang="de-DE" sz="2800" b="1" dirty="0" err="1"/>
              <a:t>class</a:t>
            </a:r>
            <a:br>
              <a:rPr lang="de-DE" sz="2800" b="1" dirty="0"/>
            </a:br>
            <a:endParaRPr lang="de-DE" sz="2800" b="1" dirty="0"/>
          </a:p>
          <a:p>
            <a:r>
              <a:rPr lang="de-DE" sz="2800" b="1" dirty="0" err="1"/>
              <a:t>And</a:t>
            </a:r>
            <a:r>
              <a:rPr lang="de-DE" sz="2800" dirty="0"/>
              <a:t>...</a:t>
            </a:r>
            <a:endParaRPr lang="de-DE" sz="2800" b="1" dirty="0"/>
          </a:p>
          <a:p>
            <a:r>
              <a:rPr lang="de-DE" sz="2800" b="1" dirty="0"/>
              <a:t>...</a:t>
            </a:r>
            <a:r>
              <a:rPr lang="de-DE" sz="2800" b="1" dirty="0" err="1"/>
              <a:t>let</a:t>
            </a:r>
            <a:r>
              <a:rPr lang="de-DE" sz="2800" b="1" dirty="0"/>
              <a:t> </a:t>
            </a:r>
            <a:r>
              <a:rPr lang="de-DE" sz="2800" b="1" dirty="0" err="1"/>
              <a:t>us</a:t>
            </a:r>
            <a:r>
              <a:rPr lang="de-DE" sz="2800" b="1" dirty="0"/>
              <a:t> </a:t>
            </a:r>
            <a:r>
              <a:rPr lang="de-DE" sz="2800" b="1" dirty="0" err="1"/>
              <a:t>make</a:t>
            </a:r>
            <a:r>
              <a:rPr lang="de-DE" sz="2800" b="1" dirty="0"/>
              <a:t> </a:t>
            </a:r>
            <a:r>
              <a:rPr lang="de-DE" sz="2800" b="1" dirty="0" err="1"/>
              <a:t>this</a:t>
            </a:r>
            <a:r>
              <a:rPr lang="de-DE" sz="2800" b="1" dirty="0"/>
              <a:t> </a:t>
            </a:r>
            <a:r>
              <a:rPr lang="de-DE" sz="2800" dirty="0" err="1"/>
              <a:t>w</a:t>
            </a:r>
            <a:r>
              <a:rPr lang="de-DE" sz="2800" b="1" dirty="0" err="1"/>
              <a:t>orld</a:t>
            </a:r>
            <a:r>
              <a:rPr lang="de-DE" sz="2800" b="1" dirty="0"/>
              <a:t> a </a:t>
            </a:r>
            <a:r>
              <a:rPr lang="de-DE" sz="2800" b="1" dirty="0" err="1"/>
              <a:t>better</a:t>
            </a:r>
            <a:r>
              <a:rPr lang="de-DE" sz="2800" b="1" dirty="0"/>
              <a:t> </a:t>
            </a:r>
            <a:r>
              <a:rPr lang="de-DE" sz="2800" b="1" dirty="0" err="1"/>
              <a:t>place</a:t>
            </a:r>
            <a:r>
              <a:rPr lang="de-DE" sz="2800" b="1" dirty="0"/>
              <a:t> </a:t>
            </a:r>
            <a:r>
              <a:rPr lang="de-DE" sz="2800" b="1" dirty="0" err="1"/>
              <a:t>with</a:t>
            </a:r>
            <a:r>
              <a:rPr lang="de-DE" sz="2800" dirty="0"/>
              <a:t> </a:t>
            </a:r>
            <a:r>
              <a:rPr lang="de-DE" sz="2800" b="1" dirty="0"/>
              <a:t>TCPIP</a:t>
            </a:r>
            <a:endParaRPr lang="en-GB" sz="2800" b="1" dirty="0"/>
          </a:p>
        </p:txBody>
      </p:sp>
    </p:spTree>
    <p:extLst>
      <p:ext uri="{BB962C8B-B14F-4D97-AF65-F5344CB8AC3E}">
        <p14:creationId xmlns:p14="http://schemas.microsoft.com/office/powerpoint/2010/main" val="2857713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211324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61"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85"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09"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9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9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9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9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9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39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39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39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39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39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39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39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39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40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40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4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4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4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4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4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35"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36"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37"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Open an example project</a:t>
            </a:r>
          </a:p>
          <a:p>
            <a:pPr lvl="1"/>
            <a:r>
              <a:rPr lang="en-US" sz="2000" dirty="0"/>
              <a:t>Stack (Re)Configuration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Tools</a:t>
            </a:r>
            <a:endParaRPr lang="en-US" sz="4000" dirty="0"/>
          </a:p>
        </p:txBody>
      </p:sp>
    </p:spTree>
    <p:custDataLst>
      <p:tags r:id="rId2"/>
    </p:custDataLst>
    <p:extLst>
      <p:ext uri="{BB962C8B-B14F-4D97-AF65-F5344CB8AC3E}">
        <p14:creationId xmlns:p14="http://schemas.microsoft.com/office/powerpoint/2010/main" val="380639562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10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10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10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10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10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185731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35725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6406"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6407"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6408"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1895927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52952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397373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9824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2599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276600"/>
            <a:ext cx="7698921" cy="2167618"/>
          </a:xfrm>
        </p:spPr>
        <p:txBody>
          <a:bodyPr/>
          <a:lstStyle/>
          <a:p>
            <a:pPr algn="ctr"/>
            <a:r>
              <a:rPr lang="de-DE" sz="4000" dirty="0"/>
              <a:t>The Hardware </a:t>
            </a:r>
            <a:r>
              <a:rPr lang="de-DE" sz="4000" dirty="0" err="1"/>
              <a:t>for</a:t>
            </a:r>
            <a:r>
              <a:rPr lang="de-DE" sz="4000" dirty="0"/>
              <a:t> </a:t>
            </a:r>
            <a:r>
              <a:rPr lang="de-DE" sz="4000" dirty="0" err="1"/>
              <a:t>this</a:t>
            </a:r>
            <a:r>
              <a:rPr lang="de-DE" sz="4000" dirty="0"/>
              <a:t> Class</a:t>
            </a:r>
            <a:endParaRPr lang="en-US" sz="6000" dirty="0"/>
          </a:p>
        </p:txBody>
      </p:sp>
    </p:spTree>
    <p:custDataLst>
      <p:tags r:id="rId1"/>
    </p:custDataLst>
    <p:extLst>
      <p:ext uri="{BB962C8B-B14F-4D97-AF65-F5344CB8AC3E}">
        <p14:creationId xmlns:p14="http://schemas.microsoft.com/office/powerpoint/2010/main" val="196961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a:t>
            </a:r>
          </a:p>
        </p:txBody>
      </p:sp>
      <p:pic>
        <p:nvPicPr>
          <p:cNvPr id="4" name="Grafik 3">
            <a:extLst>
              <a:ext uri="{FF2B5EF4-FFF2-40B4-BE49-F238E27FC236}">
                <a16:creationId xmlns:a16="http://schemas.microsoft.com/office/drawing/2014/main" id="{8D60087E-888D-DD45-8636-13B4E4C986EC}"/>
              </a:ext>
            </a:extLst>
          </p:cNvPr>
          <p:cNvPicPr>
            <a:picLocks noChangeAspect="1"/>
          </p:cNvPicPr>
          <p:nvPr/>
        </p:nvPicPr>
        <p:blipFill>
          <a:blip r:embed="rId2"/>
          <a:stretch>
            <a:fillRect/>
          </a:stretch>
        </p:blipFill>
        <p:spPr>
          <a:xfrm>
            <a:off x="0" y="1127285"/>
            <a:ext cx="9144000" cy="5578315"/>
          </a:xfrm>
          <a:prstGeom prst="rect">
            <a:avLst/>
          </a:prstGeom>
        </p:spPr>
      </p:pic>
    </p:spTree>
    <p:extLst>
      <p:ext uri="{BB962C8B-B14F-4D97-AF65-F5344CB8AC3E}">
        <p14:creationId xmlns:p14="http://schemas.microsoft.com/office/powerpoint/2010/main" val="2478998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6" name="Grafik 5">
            <a:extLst>
              <a:ext uri="{FF2B5EF4-FFF2-40B4-BE49-F238E27FC236}">
                <a16:creationId xmlns:a16="http://schemas.microsoft.com/office/drawing/2014/main" id="{E9255FD5-22CF-6249-B553-39EEA5108F21}"/>
              </a:ext>
            </a:extLst>
          </p:cNvPr>
          <p:cNvPicPr>
            <a:picLocks noChangeAspect="1"/>
          </p:cNvPicPr>
          <p:nvPr/>
        </p:nvPicPr>
        <p:blipFill>
          <a:blip r:embed="rId2"/>
          <a:stretch>
            <a:fillRect/>
          </a:stretch>
        </p:blipFill>
        <p:spPr>
          <a:xfrm>
            <a:off x="1219200" y="1143000"/>
            <a:ext cx="6844133" cy="5148715"/>
          </a:xfrm>
          <a:prstGeom prst="rect">
            <a:avLst/>
          </a:prstGeom>
        </p:spPr>
      </p:pic>
    </p:spTree>
    <p:extLst>
      <p:ext uri="{BB962C8B-B14F-4D97-AF65-F5344CB8AC3E}">
        <p14:creationId xmlns:p14="http://schemas.microsoft.com/office/powerpoint/2010/main" val="1161848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BA89C089-8E94-1A49-B217-AA1177C44550}"/>
              </a:ext>
            </a:extLst>
          </p:cNvPr>
          <p:cNvPicPr>
            <a:picLocks noChangeAspect="1"/>
          </p:cNvPicPr>
          <p:nvPr/>
        </p:nvPicPr>
        <p:blipFill>
          <a:blip r:embed="rId2"/>
          <a:stretch>
            <a:fillRect/>
          </a:stretch>
        </p:blipFill>
        <p:spPr>
          <a:xfrm>
            <a:off x="1905000" y="990600"/>
            <a:ext cx="4986189" cy="5287512"/>
          </a:xfrm>
          <a:prstGeom prst="rect">
            <a:avLst/>
          </a:prstGeom>
        </p:spPr>
      </p:pic>
    </p:spTree>
    <p:extLst>
      <p:ext uri="{BB962C8B-B14F-4D97-AF65-F5344CB8AC3E}">
        <p14:creationId xmlns:p14="http://schemas.microsoft.com/office/powerpoint/2010/main" val="1165346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7" name="Grafik 6">
            <a:extLst>
              <a:ext uri="{FF2B5EF4-FFF2-40B4-BE49-F238E27FC236}">
                <a16:creationId xmlns:a16="http://schemas.microsoft.com/office/drawing/2014/main" id="{EA844A5C-B34B-AA4D-B2C4-D9AB5E7ADCD4}"/>
              </a:ext>
            </a:extLst>
          </p:cNvPr>
          <p:cNvPicPr>
            <a:picLocks noChangeAspect="1"/>
          </p:cNvPicPr>
          <p:nvPr/>
        </p:nvPicPr>
        <p:blipFill>
          <a:blip r:embed="rId2"/>
          <a:stretch>
            <a:fillRect/>
          </a:stretch>
        </p:blipFill>
        <p:spPr>
          <a:xfrm>
            <a:off x="914400" y="1071159"/>
            <a:ext cx="7082764" cy="5253441"/>
          </a:xfrm>
          <a:prstGeom prst="rect">
            <a:avLst/>
          </a:prstGeom>
        </p:spPr>
      </p:pic>
    </p:spTree>
    <p:extLst>
      <p:ext uri="{BB962C8B-B14F-4D97-AF65-F5344CB8AC3E}">
        <p14:creationId xmlns:p14="http://schemas.microsoft.com/office/powerpoint/2010/main" val="10039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12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12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12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12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12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C647A348-1308-8A41-8D43-5FEBAA4644E4}"/>
              </a:ext>
            </a:extLst>
          </p:cNvPr>
          <p:cNvPicPr>
            <a:picLocks noChangeAspect="1"/>
          </p:cNvPicPr>
          <p:nvPr/>
        </p:nvPicPr>
        <p:blipFill>
          <a:blip r:embed="rId2"/>
          <a:stretch>
            <a:fillRect/>
          </a:stretch>
        </p:blipFill>
        <p:spPr>
          <a:xfrm>
            <a:off x="1066594" y="1066799"/>
            <a:ext cx="7270866" cy="5441175"/>
          </a:xfrm>
          <a:prstGeom prst="rect">
            <a:avLst/>
          </a:prstGeom>
        </p:spPr>
      </p:pic>
    </p:spTree>
    <p:extLst>
      <p:ext uri="{BB962C8B-B14F-4D97-AF65-F5344CB8AC3E}">
        <p14:creationId xmlns:p14="http://schemas.microsoft.com/office/powerpoint/2010/main" val="902415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Tree>
    <p:extLst>
      <p:ext uri="{BB962C8B-B14F-4D97-AF65-F5344CB8AC3E}">
        <p14:creationId xmlns:p14="http://schemas.microsoft.com/office/powerpoint/2010/main" val="3360100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Socket</a:t>
            </a:r>
          </a:p>
        </p:txBody>
      </p:sp>
      <p:sp>
        <p:nvSpPr>
          <p:cNvPr id="4" name="Inhaltsplatzhalter 3">
            <a:extLst>
              <a:ext uri="{FF2B5EF4-FFF2-40B4-BE49-F238E27FC236}">
                <a16:creationId xmlns:a16="http://schemas.microsoft.com/office/drawing/2014/main" id="{6CE881DF-9BCC-6342-B488-808B4B52BF4E}"/>
              </a:ext>
            </a:extLst>
          </p:cNvPr>
          <p:cNvSpPr>
            <a:spLocks noGrp="1"/>
          </p:cNvSpPr>
          <p:nvPr>
            <p:ph idx="1"/>
          </p:nvPr>
        </p:nvSpPr>
        <p:spPr/>
        <p:txBody>
          <a:bodyPr/>
          <a:lstStyle/>
          <a:p>
            <a:r>
              <a:rPr lang="de-DE" sz="2400" dirty="0"/>
              <a:t>Berkeley </a:t>
            </a:r>
            <a:r>
              <a:rPr lang="de-DE" sz="2400" dirty="0" err="1"/>
              <a:t>sockets</a:t>
            </a:r>
            <a:r>
              <a:rPr lang="de-DE" sz="2400" dirty="0"/>
              <a:t> </a:t>
            </a:r>
            <a:r>
              <a:rPr lang="de-DE" sz="2400" dirty="0" err="1"/>
              <a:t>is</a:t>
            </a:r>
            <a:r>
              <a:rPr lang="de-DE" sz="2400" dirty="0"/>
              <a:t> an </a:t>
            </a:r>
            <a:r>
              <a:rPr lang="de-DE" sz="2400" dirty="0" err="1"/>
              <a:t>application</a:t>
            </a:r>
            <a:r>
              <a:rPr lang="de-DE" sz="2400" dirty="0"/>
              <a:t> </a:t>
            </a:r>
            <a:r>
              <a:rPr lang="de-DE" sz="2400" dirty="0" err="1"/>
              <a:t>programming</a:t>
            </a:r>
            <a:r>
              <a:rPr lang="de-DE" sz="2400" dirty="0"/>
              <a:t> </a:t>
            </a:r>
            <a:r>
              <a:rPr lang="de-DE" sz="2400" dirty="0" err="1"/>
              <a:t>interface</a:t>
            </a:r>
            <a:r>
              <a:rPr lang="de-DE" sz="2400" dirty="0"/>
              <a:t> (API) </a:t>
            </a:r>
            <a:r>
              <a:rPr lang="de-DE" sz="2400" dirty="0" err="1"/>
              <a:t>for</a:t>
            </a:r>
            <a:r>
              <a:rPr lang="de-DE" sz="2400" dirty="0"/>
              <a:t> Internet </a:t>
            </a:r>
            <a:r>
              <a:rPr lang="de-DE" sz="2400" dirty="0" err="1"/>
              <a:t>sockets</a:t>
            </a:r>
            <a:r>
              <a:rPr lang="de-DE" sz="2400" dirty="0"/>
              <a:t> </a:t>
            </a:r>
            <a:r>
              <a:rPr lang="de-DE" sz="2400" dirty="0" err="1"/>
              <a:t>and</a:t>
            </a:r>
            <a:r>
              <a:rPr lang="de-DE" sz="2400" dirty="0"/>
              <a:t> Unix </a:t>
            </a:r>
            <a:r>
              <a:rPr lang="de-DE" sz="2400" dirty="0" err="1"/>
              <a:t>domain</a:t>
            </a:r>
            <a:r>
              <a:rPr lang="de-DE" sz="2400" dirty="0"/>
              <a:t> </a:t>
            </a:r>
            <a:r>
              <a:rPr lang="de-DE" sz="2400" dirty="0" err="1"/>
              <a:t>sockets</a:t>
            </a:r>
            <a:r>
              <a:rPr lang="de-DE" sz="2400" dirty="0"/>
              <a:t>, </a:t>
            </a:r>
            <a:r>
              <a:rPr lang="de-DE" sz="2400" dirty="0" err="1"/>
              <a:t>used</a:t>
            </a:r>
            <a:r>
              <a:rPr lang="de-DE" sz="2400" dirty="0"/>
              <a:t> </a:t>
            </a:r>
            <a:r>
              <a:rPr lang="de-DE" sz="2400" dirty="0" err="1"/>
              <a:t>for</a:t>
            </a:r>
            <a:r>
              <a:rPr lang="de-DE" sz="2400" dirty="0"/>
              <a:t> inter-</a:t>
            </a:r>
            <a:r>
              <a:rPr lang="de-DE" sz="2400" dirty="0" err="1"/>
              <a:t>process</a:t>
            </a:r>
            <a:r>
              <a:rPr lang="de-DE" sz="2400" dirty="0"/>
              <a:t> </a:t>
            </a:r>
            <a:r>
              <a:rPr lang="de-DE" sz="2400" dirty="0" err="1"/>
              <a:t>communication</a:t>
            </a:r>
            <a:r>
              <a:rPr lang="de-DE" sz="2400" dirty="0"/>
              <a:t> (IPC). </a:t>
            </a:r>
            <a:r>
              <a:rPr lang="de-DE" sz="2400" dirty="0" err="1"/>
              <a:t>It</a:t>
            </a:r>
            <a:r>
              <a:rPr lang="de-DE" sz="2400" dirty="0"/>
              <a:t> </a:t>
            </a:r>
            <a:r>
              <a:rPr lang="de-DE" sz="2400" dirty="0" err="1"/>
              <a:t>is</a:t>
            </a:r>
            <a:r>
              <a:rPr lang="de-DE" sz="2400" dirty="0"/>
              <a:t> </a:t>
            </a:r>
            <a:r>
              <a:rPr lang="de-DE" sz="2400" dirty="0" err="1"/>
              <a:t>commonly</a:t>
            </a:r>
            <a:r>
              <a:rPr lang="de-DE" sz="2400" dirty="0"/>
              <a:t> </a:t>
            </a:r>
            <a:r>
              <a:rPr lang="de-DE" sz="2400" dirty="0" err="1"/>
              <a:t>implemented</a:t>
            </a:r>
            <a:r>
              <a:rPr lang="de-DE" sz="2400" dirty="0"/>
              <a:t> </a:t>
            </a:r>
            <a:r>
              <a:rPr lang="de-DE" sz="2400" dirty="0" err="1"/>
              <a:t>as</a:t>
            </a:r>
            <a:r>
              <a:rPr lang="de-DE" sz="2400" dirty="0"/>
              <a:t> a </a:t>
            </a:r>
            <a:r>
              <a:rPr lang="de-DE" sz="2400" dirty="0" err="1"/>
              <a:t>library</a:t>
            </a:r>
            <a:r>
              <a:rPr lang="de-DE" sz="2400" dirty="0"/>
              <a:t> </a:t>
            </a:r>
            <a:r>
              <a:rPr lang="de-DE" sz="2400" dirty="0" err="1"/>
              <a:t>of</a:t>
            </a:r>
            <a:r>
              <a:rPr lang="de-DE" sz="2400" dirty="0"/>
              <a:t> </a:t>
            </a:r>
            <a:r>
              <a:rPr lang="de-DE" sz="2400" dirty="0" err="1"/>
              <a:t>linkable</a:t>
            </a:r>
            <a:r>
              <a:rPr lang="de-DE" sz="2400" dirty="0"/>
              <a:t> </a:t>
            </a:r>
            <a:r>
              <a:rPr lang="de-DE" sz="2400" dirty="0" err="1"/>
              <a:t>modules</a:t>
            </a:r>
            <a:r>
              <a:rPr lang="de-DE" sz="2400" dirty="0"/>
              <a:t>. </a:t>
            </a:r>
            <a:r>
              <a:rPr lang="de-DE" sz="2400" dirty="0" err="1"/>
              <a:t>It</a:t>
            </a:r>
            <a:r>
              <a:rPr lang="de-DE" sz="2400" dirty="0"/>
              <a:t> </a:t>
            </a:r>
            <a:r>
              <a:rPr lang="de-DE" sz="2400" dirty="0" err="1"/>
              <a:t>originated</a:t>
            </a:r>
            <a:r>
              <a:rPr lang="de-DE" sz="2400" dirty="0"/>
              <a:t> </a:t>
            </a:r>
            <a:r>
              <a:rPr lang="de-DE" sz="2400" dirty="0" err="1"/>
              <a:t>with</a:t>
            </a:r>
            <a:r>
              <a:rPr lang="de-DE" sz="2400" dirty="0"/>
              <a:t> </a:t>
            </a:r>
            <a:r>
              <a:rPr lang="de-DE" sz="2400" dirty="0" err="1"/>
              <a:t>the</a:t>
            </a:r>
            <a:r>
              <a:rPr lang="de-DE" sz="2400" dirty="0"/>
              <a:t> 4.2BSD Unix </a:t>
            </a:r>
            <a:r>
              <a:rPr lang="de-DE" sz="2400" dirty="0" err="1"/>
              <a:t>operating</a:t>
            </a:r>
            <a:r>
              <a:rPr lang="de-DE" sz="2400" dirty="0"/>
              <a:t> </a:t>
            </a:r>
            <a:r>
              <a:rPr lang="de-DE" sz="2400" dirty="0" err="1"/>
              <a:t>system</a:t>
            </a:r>
            <a:r>
              <a:rPr lang="de-DE" sz="2400" dirty="0"/>
              <a:t>, </a:t>
            </a:r>
            <a:r>
              <a:rPr lang="de-DE" sz="2400" dirty="0" err="1"/>
              <a:t>released</a:t>
            </a:r>
            <a:r>
              <a:rPr lang="de-DE" sz="2400" dirty="0"/>
              <a:t> in 1983.</a:t>
            </a:r>
          </a:p>
          <a:p>
            <a:r>
              <a:rPr lang="de-DE" sz="2400" dirty="0"/>
              <a:t>A socket </a:t>
            </a:r>
            <a:r>
              <a:rPr lang="de-DE" sz="2400" dirty="0" err="1"/>
              <a:t>is</a:t>
            </a:r>
            <a:r>
              <a:rPr lang="de-DE" sz="2400" dirty="0"/>
              <a:t> an </a:t>
            </a:r>
            <a:r>
              <a:rPr lang="de-DE" sz="2400" dirty="0" err="1"/>
              <a:t>abstract</a:t>
            </a:r>
            <a:r>
              <a:rPr lang="de-DE" sz="2400" dirty="0"/>
              <a:t> </a:t>
            </a:r>
            <a:r>
              <a:rPr lang="de-DE" sz="2400" dirty="0" err="1"/>
              <a:t>representation</a:t>
            </a:r>
            <a:r>
              <a:rPr lang="de-DE" sz="2400" dirty="0"/>
              <a:t> (handle) </a:t>
            </a:r>
            <a:r>
              <a:rPr lang="de-DE" sz="2400" dirty="0" err="1"/>
              <a:t>for</a:t>
            </a:r>
            <a:r>
              <a:rPr lang="de-DE" sz="2400" dirty="0"/>
              <a:t> </a:t>
            </a:r>
            <a:r>
              <a:rPr lang="de-DE" sz="2400" dirty="0" err="1"/>
              <a:t>the</a:t>
            </a:r>
            <a:r>
              <a:rPr lang="de-DE" sz="2400" dirty="0"/>
              <a:t> </a:t>
            </a:r>
            <a:r>
              <a:rPr lang="de-DE" sz="2400" dirty="0" err="1"/>
              <a:t>local</a:t>
            </a:r>
            <a:r>
              <a:rPr lang="de-DE" sz="2400" dirty="0"/>
              <a:t> </a:t>
            </a:r>
            <a:r>
              <a:rPr lang="de-DE" sz="2400" dirty="0" err="1"/>
              <a:t>endpoint</a:t>
            </a:r>
            <a:r>
              <a:rPr lang="de-DE" sz="2400" dirty="0"/>
              <a:t> </a:t>
            </a:r>
            <a:r>
              <a:rPr lang="de-DE" sz="2400" dirty="0" err="1"/>
              <a:t>of</a:t>
            </a:r>
            <a:r>
              <a:rPr lang="de-DE" sz="2400" dirty="0"/>
              <a:t> a </a:t>
            </a:r>
            <a:r>
              <a:rPr lang="de-DE" sz="2400" dirty="0" err="1"/>
              <a:t>network</a:t>
            </a:r>
            <a:r>
              <a:rPr lang="de-DE" sz="2400" dirty="0"/>
              <a:t> </a:t>
            </a:r>
            <a:r>
              <a:rPr lang="de-DE" sz="2400" dirty="0" err="1"/>
              <a:t>communication</a:t>
            </a:r>
            <a:r>
              <a:rPr lang="de-DE" sz="2400" dirty="0"/>
              <a:t> </a:t>
            </a:r>
            <a:r>
              <a:rPr lang="de-DE" sz="2400" dirty="0" err="1"/>
              <a:t>path</a:t>
            </a:r>
            <a:r>
              <a:rPr lang="de-DE" sz="2400" dirty="0"/>
              <a:t>. The Berkeley </a:t>
            </a:r>
            <a:r>
              <a:rPr lang="de-DE" sz="2400" dirty="0" err="1"/>
              <a:t>sockets</a:t>
            </a:r>
            <a:r>
              <a:rPr lang="de-DE" sz="2400" dirty="0"/>
              <a:t> API </a:t>
            </a:r>
            <a:r>
              <a:rPr lang="de-DE" sz="2400" dirty="0" err="1"/>
              <a:t>represents</a:t>
            </a:r>
            <a:r>
              <a:rPr lang="de-DE" sz="2400" dirty="0"/>
              <a:t> </a:t>
            </a:r>
            <a:r>
              <a:rPr lang="de-DE" sz="2400" dirty="0" err="1"/>
              <a:t>it</a:t>
            </a:r>
            <a:r>
              <a:rPr lang="de-DE" sz="2400" dirty="0"/>
              <a:t> </a:t>
            </a:r>
            <a:r>
              <a:rPr lang="de-DE" sz="2400" dirty="0" err="1"/>
              <a:t>as</a:t>
            </a:r>
            <a:r>
              <a:rPr lang="de-DE" sz="2400" dirty="0"/>
              <a:t> a </a:t>
            </a:r>
            <a:r>
              <a:rPr lang="de-DE" sz="2400" dirty="0" err="1"/>
              <a:t>file</a:t>
            </a:r>
            <a:r>
              <a:rPr lang="de-DE" sz="2400" dirty="0"/>
              <a:t> </a:t>
            </a:r>
            <a:r>
              <a:rPr lang="de-DE" sz="2400" dirty="0" err="1"/>
              <a:t>descriptor</a:t>
            </a:r>
            <a:r>
              <a:rPr lang="de-DE" sz="2400" dirty="0"/>
              <a:t> (</a:t>
            </a:r>
            <a:r>
              <a:rPr lang="de-DE" sz="2400" dirty="0" err="1"/>
              <a:t>file</a:t>
            </a:r>
            <a:r>
              <a:rPr lang="de-DE" sz="2400" dirty="0"/>
              <a:t> handle) in </a:t>
            </a:r>
            <a:r>
              <a:rPr lang="de-DE" sz="2400" dirty="0" err="1"/>
              <a:t>the</a:t>
            </a:r>
            <a:r>
              <a:rPr lang="de-DE" sz="2400" dirty="0"/>
              <a:t> Unix </a:t>
            </a:r>
            <a:r>
              <a:rPr lang="de-DE" sz="2400" dirty="0" err="1"/>
              <a:t>philosophy</a:t>
            </a:r>
            <a:r>
              <a:rPr lang="de-DE" sz="2400" dirty="0"/>
              <a:t> </a:t>
            </a:r>
            <a:r>
              <a:rPr lang="de-DE" sz="2400" dirty="0" err="1"/>
              <a:t>that</a:t>
            </a:r>
            <a:r>
              <a:rPr lang="de-DE" sz="2400" dirty="0"/>
              <a:t> </a:t>
            </a:r>
            <a:r>
              <a:rPr lang="de-DE" sz="2400" dirty="0" err="1"/>
              <a:t>provides</a:t>
            </a:r>
            <a:r>
              <a:rPr lang="de-DE" sz="2400" dirty="0"/>
              <a:t> a </a:t>
            </a:r>
            <a:r>
              <a:rPr lang="de-DE" sz="2400" dirty="0" err="1"/>
              <a:t>common</a:t>
            </a:r>
            <a:r>
              <a:rPr lang="de-DE" sz="2400" dirty="0"/>
              <a:t> </a:t>
            </a:r>
            <a:r>
              <a:rPr lang="de-DE" sz="2400" dirty="0" err="1"/>
              <a:t>interface</a:t>
            </a:r>
            <a:r>
              <a:rPr lang="de-DE" sz="2400" dirty="0"/>
              <a:t> </a:t>
            </a:r>
            <a:r>
              <a:rPr lang="de-DE" sz="2400" dirty="0" err="1"/>
              <a:t>for</a:t>
            </a:r>
            <a:r>
              <a:rPr lang="de-DE" sz="2400" dirty="0"/>
              <a:t> </a:t>
            </a:r>
            <a:r>
              <a:rPr lang="de-DE" sz="2400" dirty="0" err="1"/>
              <a:t>input</a:t>
            </a:r>
            <a:r>
              <a:rPr lang="de-DE" sz="2400" dirty="0"/>
              <a:t> </a:t>
            </a:r>
            <a:r>
              <a:rPr lang="de-DE" sz="2400" dirty="0" err="1"/>
              <a:t>and</a:t>
            </a:r>
            <a:r>
              <a:rPr lang="de-DE" sz="2400" dirty="0"/>
              <a:t> </a:t>
            </a:r>
            <a:r>
              <a:rPr lang="de-DE" sz="2400" dirty="0" err="1"/>
              <a:t>output</a:t>
            </a:r>
            <a:r>
              <a:rPr lang="de-DE" sz="2400" dirty="0"/>
              <a:t> </a:t>
            </a:r>
            <a:r>
              <a:rPr lang="de-DE" sz="2400" dirty="0" err="1"/>
              <a:t>to</a:t>
            </a:r>
            <a:r>
              <a:rPr lang="de-DE" sz="2400" dirty="0"/>
              <a:t> </a:t>
            </a:r>
            <a:r>
              <a:rPr lang="de-DE" sz="2400" dirty="0" err="1"/>
              <a:t>streams</a:t>
            </a:r>
            <a:r>
              <a:rPr lang="de-DE" sz="2400" dirty="0"/>
              <a:t> </a:t>
            </a:r>
            <a:r>
              <a:rPr lang="de-DE" sz="2400" dirty="0" err="1"/>
              <a:t>of</a:t>
            </a:r>
            <a:r>
              <a:rPr lang="de-DE" sz="2400" dirty="0"/>
              <a:t> </a:t>
            </a:r>
            <a:r>
              <a:rPr lang="de-DE" sz="2400" dirty="0" err="1"/>
              <a:t>data</a:t>
            </a:r>
            <a:r>
              <a:rPr lang="de-DE" sz="2400" dirty="0"/>
              <a:t>.</a:t>
            </a:r>
            <a:endParaRPr lang="de-DE" b="0" dirty="0"/>
          </a:p>
        </p:txBody>
      </p:sp>
    </p:spTree>
    <p:extLst>
      <p:ext uri="{BB962C8B-B14F-4D97-AF65-F5344CB8AC3E}">
        <p14:creationId xmlns:p14="http://schemas.microsoft.com/office/powerpoint/2010/main" val="35990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extLst/>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338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H3 Socket Application Flow</a:t>
            </a:r>
          </a:p>
        </p:txBody>
      </p:sp>
      <p:pic>
        <p:nvPicPr>
          <p:cNvPr id="3" name="Grafik 2">
            <a:extLst>
              <a:ext uri="{FF2B5EF4-FFF2-40B4-BE49-F238E27FC236}">
                <a16:creationId xmlns:a16="http://schemas.microsoft.com/office/drawing/2014/main" id="{A6520E34-F07D-6447-9F12-A495D3EF2C48}"/>
              </a:ext>
            </a:extLst>
          </p:cNvPr>
          <p:cNvPicPr>
            <a:picLocks noChangeAspect="1"/>
          </p:cNvPicPr>
          <p:nvPr/>
        </p:nvPicPr>
        <p:blipFill>
          <a:blip r:embed="rId2"/>
          <a:stretch>
            <a:fillRect/>
          </a:stretch>
        </p:blipFill>
        <p:spPr>
          <a:xfrm>
            <a:off x="1295400" y="1143000"/>
            <a:ext cx="6413500" cy="5326827"/>
          </a:xfrm>
          <a:prstGeom prst="rect">
            <a:avLst/>
          </a:prstGeom>
        </p:spPr>
      </p:pic>
    </p:spTree>
    <p:extLst>
      <p:ext uri="{BB962C8B-B14F-4D97-AF65-F5344CB8AC3E}">
        <p14:creationId xmlns:p14="http://schemas.microsoft.com/office/powerpoint/2010/main" val="2769966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Tree>
    <p:extLst>
      <p:ext uri="{BB962C8B-B14F-4D97-AF65-F5344CB8AC3E}">
        <p14:creationId xmlns:p14="http://schemas.microsoft.com/office/powerpoint/2010/main" val="2737448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4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5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5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5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5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VM Server</a:t>
            </a:r>
          </a:p>
        </p:txBody>
      </p:sp>
      <p:pic>
        <p:nvPicPr>
          <p:cNvPr id="3" name="Grafik 2">
            <a:extLst>
              <a:ext uri="{FF2B5EF4-FFF2-40B4-BE49-F238E27FC236}">
                <a16:creationId xmlns:a16="http://schemas.microsoft.com/office/drawing/2014/main" id="{02A5CC8C-5BFD-E041-8D5E-CDBC3AC6307E}"/>
              </a:ext>
            </a:extLst>
          </p:cNvPr>
          <p:cNvPicPr>
            <a:picLocks noChangeAspect="1"/>
          </p:cNvPicPr>
          <p:nvPr/>
        </p:nvPicPr>
        <p:blipFill>
          <a:blip r:embed="rId2"/>
          <a:stretch>
            <a:fillRect/>
          </a:stretch>
        </p:blipFill>
        <p:spPr>
          <a:xfrm>
            <a:off x="152400" y="990600"/>
            <a:ext cx="9144000" cy="5920790"/>
          </a:xfrm>
          <a:prstGeom prst="rect">
            <a:avLst/>
          </a:prstGeom>
        </p:spPr>
      </p:pic>
    </p:spTree>
    <p:extLst>
      <p:ext uri="{BB962C8B-B14F-4D97-AF65-F5344CB8AC3E}">
        <p14:creationId xmlns:p14="http://schemas.microsoft.com/office/powerpoint/2010/main" val="314812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33623174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2375364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3346"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3347"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3348"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2790520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1836061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745384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10254</Words>
  <Application>Microsoft Macintosh PowerPoint</Application>
  <PresentationFormat>Bildschirmpräsentation (4:3)</PresentationFormat>
  <Paragraphs>1561</Paragraphs>
  <Slides>113</Slides>
  <Notes>53</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113</vt:i4>
      </vt:variant>
    </vt:vector>
  </HeadingPairs>
  <TitlesOfParts>
    <vt:vector size="124" baseType="lpstr">
      <vt:lpstr>Arial</vt:lpstr>
      <vt:lpstr>Calibri</vt:lpstr>
      <vt:lpstr>Consolas</vt:lpstr>
      <vt:lpstr>Courier</vt:lpstr>
      <vt:lpstr>Courier New</vt:lpstr>
      <vt:lpstr>Monotype Sorts</vt:lpstr>
      <vt:lpstr>Times New Roman</vt:lpstr>
      <vt:lpstr>Wingdings</vt:lpstr>
      <vt:lpstr>1_Master2013</vt:lpstr>
      <vt:lpstr>Photo Editor Photo</vt:lpstr>
      <vt:lpstr>Visio</vt:lpstr>
      <vt:lpstr>23075 IoT6</vt:lpstr>
      <vt:lpstr>Class Objectives</vt:lpstr>
      <vt:lpstr>Agenda – Lecture</vt:lpstr>
      <vt:lpstr>Agenda – Labs</vt:lpstr>
      <vt:lpstr>PowerPoint-Präsentation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PowerPoint-Präsentation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Using RTOS with MPLAB Harmony</vt:lpstr>
      <vt:lpstr>Why use RTOS?</vt:lpstr>
      <vt:lpstr>RTOS Driven</vt:lpstr>
      <vt:lpstr>RTOS – MHC Configuration</vt:lpstr>
      <vt:lpstr>RTOS – MHC Configuration</vt:lpstr>
      <vt:lpstr>RTOS – MHC Configuration</vt:lpstr>
      <vt:lpstr>System Initialization &amp; Tasks</vt:lpstr>
      <vt:lpstr> </vt:lpstr>
      <vt:lpstr>SAME70</vt:lpstr>
      <vt:lpstr>SAME70 Xplained Ultra</vt:lpstr>
      <vt:lpstr>SAME70 Xplained Ultra</vt:lpstr>
      <vt:lpstr>SAME70 Xplained Ultra</vt:lpstr>
      <vt:lpstr>SAME70 Xplained Ultra</vt:lpstr>
      <vt:lpstr>PowerPoint-Präsentation</vt:lpstr>
      <vt:lpstr>BERKELEY MODULE</vt:lpstr>
      <vt:lpstr>Berkeley Socket</vt:lpstr>
      <vt:lpstr>Berkeley APIs</vt:lpstr>
      <vt:lpstr>BSD Socket Application Flow</vt:lpstr>
      <vt:lpstr>H3 Socket Application Flow</vt:lpstr>
      <vt:lpstr>Tips</vt:lpstr>
      <vt:lpstr>PowerPoint-Präsentation</vt:lpstr>
      <vt:lpstr>LAB 2</vt:lpstr>
      <vt:lpstr>LAB 2- TASK 1</vt:lpstr>
      <vt:lpstr>LAB2 –TASK1</vt:lpstr>
      <vt:lpstr>LAB 2 –Task 1</vt:lpstr>
      <vt:lpstr>VM Server</vt:lpstr>
      <vt:lpstr>LAB 2 – MPFS Generator</vt:lpstr>
      <vt:lpstr>Using RTOS with MPLAB Harmony</vt:lpstr>
      <vt:lpstr>Why use RTOS?</vt:lpstr>
      <vt:lpstr>RTOS Driven</vt:lpstr>
      <vt:lpstr>RTOS – MHC Configuration</vt:lpstr>
      <vt:lpstr>RTOS – MHC Configuration</vt:lpstr>
      <vt:lpstr>RTOS – MHC Configuration</vt:lpstr>
      <vt:lpstr>System Initialization &amp; Tasks</vt:lpstr>
      <vt:lpstr>Data Protocol</vt:lpstr>
      <vt:lpstr>Data Protocol Examples</vt:lpstr>
      <vt:lpstr>PowerPoint-Präsentation</vt:lpstr>
      <vt:lpstr>Pulling the Weather Data</vt:lpstr>
      <vt:lpstr>Pulling the Weather Data</vt:lpstr>
      <vt:lpstr> </vt:lpstr>
      <vt:lpstr>How to Analyze the Traffic</vt:lpstr>
      <vt:lpstr>Configuration Software for Managed Switch</vt:lpstr>
      <vt:lpstr>Wireshark Filter</vt:lpstr>
      <vt:lpstr>Payload Data</vt:lpstr>
      <vt:lpstr>PowerPoint-Präsentation</vt:lpstr>
      <vt:lpstr>LEGAL NOTICE</vt:lpstr>
    </vt:vector>
  </TitlesOfParts>
  <Company>Microchip Technology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655</cp:revision>
  <dcterms:created xsi:type="dcterms:W3CDTF">2010-01-04T21:05:06Z</dcterms:created>
  <dcterms:modified xsi:type="dcterms:W3CDTF">2019-06-11T06:57:30Z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